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54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20F3-638C-448B-BA35-D086EC378F34}" type="datetimeFigureOut">
              <a:rPr lang="tr-TR" smtClean="0"/>
              <a:t>6.01.2023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AED3-EEB1-46D7-A329-19ED28564971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2347449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20F3-638C-448B-BA35-D086EC378F34}" type="datetimeFigureOut">
              <a:rPr lang="tr-TR" smtClean="0"/>
              <a:t>6.01.2023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AED3-EEB1-46D7-A329-19ED285649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6040947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20F3-638C-448B-BA35-D086EC378F34}" type="datetimeFigureOut">
              <a:rPr lang="tr-TR" smtClean="0"/>
              <a:t>6.01.2023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AED3-EEB1-46D7-A329-19ED285649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9777399"/>
      </p:ext>
    </p:extLst>
  </p:cSld>
  <p:clrMapOvr>
    <a:masterClrMapping/>
  </p:clrMapOvr>
  <p:transition spd="slow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20F3-638C-448B-BA35-D086EC378F34}" type="datetimeFigureOut">
              <a:rPr lang="tr-TR" smtClean="0"/>
              <a:t>6.01.2023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AED3-EEB1-46D7-A329-19ED28564971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7018953"/>
      </p:ext>
    </p:extLst>
  </p:cSld>
  <p:clrMapOvr>
    <a:masterClrMapping/>
  </p:clrMapOvr>
  <p:transition spd="slow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20F3-638C-448B-BA35-D086EC378F34}" type="datetimeFigureOut">
              <a:rPr lang="tr-TR" smtClean="0"/>
              <a:t>6.01.2023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AED3-EEB1-46D7-A329-19ED285649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2358964"/>
      </p:ext>
    </p:extLst>
  </p:cSld>
  <p:clrMapOvr>
    <a:masterClrMapping/>
  </p:clrMapOvr>
  <p:transition spd="slow">
    <p:randomBa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20F3-638C-448B-BA35-D086EC378F34}" type="datetimeFigureOut">
              <a:rPr lang="tr-TR" smtClean="0"/>
              <a:t>6.01.2023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AED3-EEB1-46D7-A329-19ED28564971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6716627"/>
      </p:ext>
    </p:extLst>
  </p:cSld>
  <p:clrMapOvr>
    <a:masterClrMapping/>
  </p:clrMapOvr>
  <p:transition spd="slow"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20F3-638C-448B-BA35-D086EC378F34}" type="datetimeFigureOut">
              <a:rPr lang="tr-TR" smtClean="0"/>
              <a:t>6.01.2023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AED3-EEB1-46D7-A329-19ED285649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6234032"/>
      </p:ext>
    </p:extLst>
  </p:cSld>
  <p:clrMapOvr>
    <a:masterClrMapping/>
  </p:clrMapOvr>
  <p:transition spd="slow"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20F3-638C-448B-BA35-D086EC378F34}" type="datetimeFigureOut">
              <a:rPr lang="tr-TR" smtClean="0"/>
              <a:t>6.01.2023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AED3-EEB1-46D7-A329-19ED285649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0215874"/>
      </p:ext>
    </p:extLst>
  </p:cSld>
  <p:clrMapOvr>
    <a:masterClrMapping/>
  </p:clrMapOvr>
  <p:transition spd="slow">
    <p:randomBar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20F3-638C-448B-BA35-D086EC378F34}" type="datetimeFigureOut">
              <a:rPr lang="tr-TR" smtClean="0"/>
              <a:t>6.01.2023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AED3-EEB1-46D7-A329-19ED285649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9045594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20F3-638C-448B-BA35-D086EC378F34}" type="datetimeFigureOut">
              <a:rPr lang="tr-TR" smtClean="0"/>
              <a:t>6.01.2023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AED3-EEB1-46D7-A329-19ED285649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1567632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20F3-638C-448B-BA35-D086EC378F34}" type="datetimeFigureOut">
              <a:rPr lang="tr-TR" smtClean="0"/>
              <a:t>6.01.2023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AED3-EEB1-46D7-A329-19ED285649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0792122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20F3-638C-448B-BA35-D086EC378F34}" type="datetimeFigureOut">
              <a:rPr lang="tr-TR" smtClean="0"/>
              <a:t>6.01.2023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AED3-EEB1-46D7-A329-19ED285649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2028233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20F3-638C-448B-BA35-D086EC378F34}" type="datetimeFigureOut">
              <a:rPr lang="tr-TR" smtClean="0"/>
              <a:t>6.01.2023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AED3-EEB1-46D7-A329-19ED285649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8501906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20F3-638C-448B-BA35-D086EC378F34}" type="datetimeFigureOut">
              <a:rPr lang="tr-TR" smtClean="0"/>
              <a:t>6.01.2023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AED3-EEB1-46D7-A329-19ED285649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4818742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20F3-638C-448B-BA35-D086EC378F34}" type="datetimeFigureOut">
              <a:rPr lang="tr-TR" smtClean="0"/>
              <a:t>6.01.2023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AED3-EEB1-46D7-A329-19ED285649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8351732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20F3-638C-448B-BA35-D086EC378F34}" type="datetimeFigureOut">
              <a:rPr lang="tr-TR" smtClean="0"/>
              <a:t>6.01.2023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AED3-EEB1-46D7-A329-19ED285649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0582443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20F3-638C-448B-BA35-D086EC378F34}" type="datetimeFigureOut">
              <a:rPr lang="tr-TR" smtClean="0"/>
              <a:t>6.01.2023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AED3-EEB1-46D7-A329-19ED285649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2016627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E5920F3-638C-448B-BA35-D086EC378F34}" type="datetimeFigureOut">
              <a:rPr lang="tr-TR" smtClean="0"/>
              <a:t>6.01.2023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43CAED3-EEB1-46D7-A329-19ED285649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5819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ransition spd="slow">
    <p:randomBar dir="vert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418492" y="-817325"/>
            <a:ext cx="9144000" cy="2387600"/>
          </a:xfrm>
        </p:spPr>
        <p:txBody>
          <a:bodyPr/>
          <a:lstStyle/>
          <a:p>
            <a:r>
              <a:rPr lang="tr-TR" b="1" dirty="0" smtClean="0">
                <a:latin typeface="Algerian" panose="04020705040A02060702" pitchFamily="82" charset="0"/>
              </a:rPr>
              <a:t>TURGUT İÇGÖREN ORTAOKULU</a:t>
            </a:r>
            <a:endParaRPr lang="tr-TR" b="1" dirty="0">
              <a:latin typeface="Algerian" panose="04020705040A02060702" pitchFamily="82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18492" y="5202238"/>
            <a:ext cx="9144000" cy="1655762"/>
          </a:xfrm>
        </p:spPr>
        <p:txBody>
          <a:bodyPr/>
          <a:lstStyle/>
          <a:p>
            <a:pPr fontAlgn="base">
              <a:lnSpc>
                <a:spcPts val="3600"/>
              </a:lnSpc>
              <a:spcAft>
                <a:spcPts val="0"/>
              </a:spcAft>
            </a:pPr>
            <a:r>
              <a:rPr lang="tr-TR" sz="5400" b="1" kern="1800" dirty="0" smtClean="0">
                <a:solidFill>
                  <a:srgbClr val="000000"/>
                </a:solidFill>
                <a:effectLst/>
                <a:latin typeface="Blackadder ITC" panose="04020505051007020D02" pitchFamily="82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Misyon ve Vizyon</a:t>
            </a:r>
            <a:endParaRPr lang="tr-TR" dirty="0" smtClean="0">
              <a:effectLst/>
              <a:latin typeface="Blackadder ITC" panose="04020505051007020D02" pitchFamily="82" charset="0"/>
              <a:ea typeface="Adobe Gothic Std B" panose="020B0800000000000000" pitchFamily="34" charset="-128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0143" y="1570275"/>
            <a:ext cx="3544042" cy="317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88910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2490" y="1263486"/>
            <a:ext cx="8534400" cy="1507067"/>
          </a:xfrm>
        </p:spPr>
        <p:txBody>
          <a:bodyPr/>
          <a:lstStyle/>
          <a:p>
            <a:r>
              <a:rPr lang="tr-TR" b="1" dirty="0">
                <a:solidFill>
                  <a:srgbClr val="373737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Vizyonumuz</a:t>
            </a:r>
            <a:r>
              <a:rPr lang="tr-T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tr-T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78705" y="2350476"/>
            <a:ext cx="8534400" cy="3615267"/>
          </a:xfrm>
        </p:spPr>
        <p:txBody>
          <a:bodyPr>
            <a:normAutofit fontScale="70000" lnSpcReduction="20000"/>
          </a:bodyPr>
          <a:lstStyle/>
          <a:p>
            <a:pPr fontAlgn="base">
              <a:lnSpc>
                <a:spcPct val="107000"/>
              </a:lnSpc>
              <a:spcAft>
                <a:spcPts val="1950"/>
              </a:spcAft>
            </a:pPr>
            <a:r>
              <a:rPr lang="tr-TR" dirty="0" smtClean="0">
                <a:solidFill>
                  <a:srgbClr val="373737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BİZ</a:t>
            </a:r>
            <a:r>
              <a:rPr lang="tr-TR" dirty="0">
                <a:solidFill>
                  <a:srgbClr val="373737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Bilgi Çağı’na uyarlanmış bir kurum olarak;</a:t>
            </a:r>
            <a:endParaRPr lang="tr-T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tr-TR" dirty="0">
                <a:solidFill>
                  <a:srgbClr val="373737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Öğrencilerimizin; kendine güvenen, ideallerini gerçekleştirmeye </a:t>
            </a:r>
            <a:r>
              <a:rPr lang="tr-TR" dirty="0" err="1">
                <a:solidFill>
                  <a:srgbClr val="373737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istekli,toplum</a:t>
            </a:r>
            <a:r>
              <a:rPr lang="tr-TR" dirty="0">
                <a:solidFill>
                  <a:srgbClr val="373737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içinde başkalarının hak ve özgürlüklerine saygı duyan birey olmalarını sağlamak,</a:t>
            </a:r>
            <a:endParaRPr lang="tr-T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tr-TR" dirty="0">
                <a:solidFill>
                  <a:srgbClr val="373737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Her çocuğun içindeki yaratıcı, çok yönlü, haklarını </a:t>
            </a:r>
            <a:r>
              <a:rPr lang="tr-TR" dirty="0" err="1">
                <a:solidFill>
                  <a:srgbClr val="373737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koruyabilen,güven</a:t>
            </a:r>
            <a:r>
              <a:rPr lang="tr-TR" dirty="0">
                <a:solidFill>
                  <a:srgbClr val="373737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hoşgörü ve sevginin hakim olduğu bir ortam yaratmak,</a:t>
            </a:r>
            <a:endParaRPr lang="tr-T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tr-TR" dirty="0">
                <a:solidFill>
                  <a:srgbClr val="373737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Eğitim – Öğretim etkinliklerinde, çağdaş teknolojinin getirdiği tüm olanakların kullanıldığı bir ortamı öğrencilerimizin hizmetine sunmak,</a:t>
            </a:r>
            <a:endParaRPr lang="tr-T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tr-TR" dirty="0">
                <a:solidFill>
                  <a:srgbClr val="373737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Okulumuzu; öğrencileri, öğretmenleri ve velileri ile çevrede örnek gösterebilecek ve gurur duyacak bir kurum haline getirmek,</a:t>
            </a:r>
            <a:endParaRPr lang="tr-T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tr-TR" dirty="0">
                <a:solidFill>
                  <a:srgbClr val="373737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Öğrencilerimizin istek ve ihtiyaçlarını en kısa sürede gidererek, onları başarıya götüren yolda motive edip, umut ve güveni aşılayarak hedeflerine emin adımlarla gitmelerini sağlamak,</a:t>
            </a:r>
            <a:endParaRPr lang="tr-T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tr-TR" dirty="0">
                <a:solidFill>
                  <a:srgbClr val="373737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Çocuklarımıza mutlu ve başarılı bireyler olma isteğini ve yeteneğini kazandırmak</a:t>
            </a:r>
            <a:endParaRPr lang="tr-T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1950"/>
              </a:spcAft>
            </a:pPr>
            <a:r>
              <a:rPr lang="tr-TR" dirty="0">
                <a:solidFill>
                  <a:srgbClr val="373737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İÇİN VARIZ.</a:t>
            </a:r>
            <a:endParaRPr lang="tr-T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93202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35904" y="1263486"/>
            <a:ext cx="8534400" cy="1507067"/>
          </a:xfrm>
        </p:spPr>
        <p:txBody>
          <a:bodyPr/>
          <a:lstStyle/>
          <a:p>
            <a:r>
              <a:rPr lang="tr-TR" b="1" dirty="0">
                <a:solidFill>
                  <a:srgbClr val="373737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Misyonumuz</a:t>
            </a:r>
            <a:r>
              <a:rPr lang="tr-T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tr-T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35904" y="2291862"/>
            <a:ext cx="8534400" cy="3615267"/>
          </a:xfrm>
        </p:spPr>
        <p:txBody>
          <a:bodyPr>
            <a:normAutofit fontScale="62500" lnSpcReduction="20000"/>
          </a:bodyPr>
          <a:lstStyle/>
          <a:p>
            <a:pPr fontAlgn="base">
              <a:lnSpc>
                <a:spcPct val="107000"/>
              </a:lnSpc>
              <a:spcAft>
                <a:spcPts val="1950"/>
              </a:spcAft>
            </a:pPr>
            <a:r>
              <a:rPr lang="tr-TR" dirty="0" smtClean="0">
                <a:solidFill>
                  <a:srgbClr val="373737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Ulusal </a:t>
            </a:r>
            <a:r>
              <a:rPr lang="tr-TR" dirty="0">
                <a:solidFill>
                  <a:srgbClr val="373737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ve evrensel değerlerin farkında olup, değişime ve gelişime açık; Atatürk ilkelerine bağlı; laik ve demokratik toplum düzenini benimseyen; kendine güvenli; çevresine saygılı; yaratıcı ve farklı düşünebilen, özgür, hoşgörülü, katılımcı, sorumluluk sahibi bireyler yetiştirmek, Bilginin yanında uygar davranışın önemini bilen bir gelecek nesil yaratmak, sevgi ve saygının; güven ve huzur sağlandığı, mutlu ve gurur duyacağımız başarılı bir okul olmak hedefimizdir.</a:t>
            </a:r>
            <a:endParaRPr lang="tr-T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07000"/>
              </a:lnSpc>
              <a:spcAft>
                <a:spcPts val="0"/>
              </a:spcAft>
              <a:buNone/>
            </a:pPr>
            <a:r>
              <a:rPr lang="tr-TR" sz="2900" b="1" dirty="0">
                <a:solidFill>
                  <a:srgbClr val="373737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Değerlerimiz</a:t>
            </a:r>
            <a:endParaRPr lang="tr-TR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base">
              <a:lnSpc>
                <a:spcPct val="107000"/>
              </a:lnSpc>
              <a:spcAft>
                <a:spcPts val="1950"/>
              </a:spcAft>
              <a:buNone/>
            </a:pPr>
            <a:r>
              <a:rPr lang="tr-TR" dirty="0" smtClean="0">
                <a:solidFill>
                  <a:srgbClr val="373737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Turgut </a:t>
            </a:r>
            <a:r>
              <a:rPr lang="tr-TR" dirty="0" err="1" smtClean="0">
                <a:solidFill>
                  <a:srgbClr val="373737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İçgören</a:t>
            </a:r>
            <a:r>
              <a:rPr lang="tr-TR" dirty="0" smtClean="0">
                <a:solidFill>
                  <a:srgbClr val="373737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Ortaokulu </a:t>
            </a:r>
            <a:r>
              <a:rPr lang="tr-TR" dirty="0">
                <a:solidFill>
                  <a:srgbClr val="373737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tüm çalışanları olarak, velilerimize – öğrencilerimize ve tüm paydaşlarımıza karşı;</a:t>
            </a:r>
            <a:endParaRPr lang="tr-T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tr-TR" dirty="0">
                <a:solidFill>
                  <a:srgbClr val="373737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Dürüst ve fedakar,</a:t>
            </a:r>
            <a:endParaRPr lang="tr-T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tr-TR" dirty="0">
                <a:solidFill>
                  <a:srgbClr val="373737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Güler yüzlü ve hoşgörülü,</a:t>
            </a:r>
            <a:endParaRPr lang="tr-T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tr-TR" dirty="0">
                <a:solidFill>
                  <a:srgbClr val="373737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Saygısını ve sevgisini esirgemeyen,</a:t>
            </a:r>
            <a:endParaRPr lang="tr-T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tr-TR" dirty="0">
                <a:solidFill>
                  <a:srgbClr val="373737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Empati kurabilen, şeffaf,</a:t>
            </a:r>
            <a:endParaRPr lang="tr-T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tr-TR" dirty="0">
                <a:solidFill>
                  <a:srgbClr val="373737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İletişime açık, mücadeleci,</a:t>
            </a:r>
            <a:endParaRPr lang="tr-T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tr-TR" dirty="0">
                <a:solidFill>
                  <a:srgbClr val="373737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Temiz – titiz ve düzenli,</a:t>
            </a:r>
            <a:endParaRPr lang="tr-T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tr-TR" dirty="0">
                <a:solidFill>
                  <a:srgbClr val="373737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Takım çalışmasına yatkın, idealist bir okuluz.</a:t>
            </a:r>
            <a:endParaRPr lang="tr-T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4717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35</TotalTime>
  <Words>260</Words>
  <Application>Microsoft Office PowerPoint</Application>
  <PresentationFormat>Geniş ekran</PresentationFormat>
  <Paragraphs>22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10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14" baseType="lpstr">
      <vt:lpstr>Adobe Gothic Std B</vt:lpstr>
      <vt:lpstr>Algerian</vt:lpstr>
      <vt:lpstr>Blackadder ITC</vt:lpstr>
      <vt:lpstr>Calibri</vt:lpstr>
      <vt:lpstr>Century Gothic</vt:lpstr>
      <vt:lpstr>Helvetica</vt:lpstr>
      <vt:lpstr>inherit</vt:lpstr>
      <vt:lpstr>Times New Roman</vt:lpstr>
      <vt:lpstr>Wingdings</vt:lpstr>
      <vt:lpstr>Wingdings 3</vt:lpstr>
      <vt:lpstr>Dilim</vt:lpstr>
      <vt:lpstr>TURGUT İÇGÖREN ORTAOKULU</vt:lpstr>
      <vt:lpstr>Vizyonumuz </vt:lpstr>
      <vt:lpstr>Misyonumuz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pc</cp:lastModifiedBy>
  <cp:revision>4</cp:revision>
  <dcterms:created xsi:type="dcterms:W3CDTF">2023-01-06T09:19:27Z</dcterms:created>
  <dcterms:modified xsi:type="dcterms:W3CDTF">2023-01-06T09:54:48Z</dcterms:modified>
</cp:coreProperties>
</file>